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75"/>
    <p:restoredTop sz="94648"/>
  </p:normalViewPr>
  <p:slideViewPr>
    <p:cSldViewPr snapToGrid="0" snapToObjects="1">
      <p:cViewPr>
        <p:scale>
          <a:sx n="125" d="100"/>
          <a:sy n="125" d="100"/>
        </p:scale>
        <p:origin x="39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tiff>
</file>

<file path=ppt/media/image11.png>
</file>

<file path=ppt/media/image12.tiff>
</file>

<file path=ppt/media/image13.png>
</file>

<file path=ppt/media/image2.png>
</file>

<file path=ppt/media/image3.tiff>
</file>

<file path=ppt/media/image4.tiff>
</file>

<file path=ppt/media/image5.png>
</file>

<file path=ppt/media/image6.tiff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94811-0914-544C-9CDC-1BC30511F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2D2DE7-28C4-D444-95D0-2F815DC2FA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4D73C-46D7-2346-8F7B-3C3B6FF42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683C7-BFCC-7542-9450-BA496A0E3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870C8-44AA-984E-B6B8-6A7F04868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4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33BAA-0828-0540-AF38-23C14FA1B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F888B7-1230-7845-A9F7-474CFCCA19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C8F50-E75E-A347-A10B-4F9E5C295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F386A-B2DA-CD4E-9D92-859B88EE6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7B49D-04FD-9A4D-96E1-DD248CA9A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738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E0ACA6-757A-E84E-978E-D0BB2430D6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5EF76A-197C-534B-B089-43E4BD661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7EC0C-A298-B94D-BA4A-3C58165A4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215B8-218C-3E4E-AFC3-89B56683C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88516-4563-AD47-8E5B-9BE36EEA3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710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CA2DE-807A-004C-883F-4827B2C17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DA923-A613-E74C-AFA7-48619A629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41957-48BC-8941-BBA3-8B8DB714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51967-1514-8D41-ADD9-F9D387176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E9409-976F-2B44-8293-B0F2404C3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827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058E1-A760-804C-B184-988E3746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D95D5-E128-1942-B778-49FD79503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4AE96-394A-1049-A285-F705D3570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DA9EAD-9D3D-684C-90D0-87FF63FE4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082FE-A70C-B142-BEE4-B8AC8C40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7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EB7C1-2387-9443-8FA9-711204EC3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1F480-31D4-AC4C-A341-FC3A05BA8E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AA060F-065E-E943-BFDA-A5BA4A1AD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B106E-76A8-DD47-933E-C39BF7CC8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36171C-2297-E049-B13D-E61DBC67B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A3111-1A61-9640-9ECD-3FAC096E7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22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97E54-15D2-1E45-9F4B-9F988D77C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F4A4A-95E7-CE4B-AC6A-2666009A2A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56B6D5-E12B-994D-BE0C-9DF04BEBA1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2A824E-CC47-7E4B-B94A-6BF4D36B0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9C1D3C-F3F7-1541-8534-5AF59B2C38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12CCAC-59ED-FE46-B313-B5FBA63BB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E1AC9F-4CE1-FD48-BED9-5A134AD48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79F155-2746-8246-A0C3-F72542B6D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13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A3C54-1041-304B-B45F-913EF8EA3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2A7545-235E-C647-BFD3-7221B1989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81092A-04B7-8245-9B6D-3833B9E1C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C325BC-7F5A-9343-AEDB-0F3A4709D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5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D0EF19-56F9-694C-8C86-DB1D04BE3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CC73D4-FFC6-8949-AED3-A00D5B3CF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A2392B-6B48-BE42-9E9B-F186C7E27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73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E97B0-FCCC-F449-BD2C-8EBFEA153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E159B-D94B-E644-B75C-E10A88AF13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4E9D8-9F53-5C4C-A488-AB167BC2AC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FB1FA-52AA-E849-B08A-69ABB20EF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110797-187C-6441-B299-4EF9195C1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D2724-5CBD-E347-B92D-0A89559B7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981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BE382-5059-C440-8DCC-FD2E47D79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BAF9EE-8072-234B-9A84-C83AB226C8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8D3045-55A8-8D4C-82EC-EB044083F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2AC67A-F82D-A24A-A03B-C6FC7DB65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6D06C1-DCEF-0A40-998E-15D77A4D7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B63D64-EC6D-A04F-8F2A-CC092495F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512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4C2330-71A3-714F-8A2E-279D52F15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912BA-2B00-4544-A01B-623F477EF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5774C-6E57-6141-BAC7-A92B396B1A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BB8C4-AD6F-984C-AC7D-5BAEC36F5EE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9DD5B-46E2-0F46-98B1-2FFBA8AD3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22608-9B29-9340-8003-5CC3279600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FC799-5AF3-8C4F-BC6C-7B9A9510C7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164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eb.stanford.edu/~hastie/TALKS/enet_talk.pdf" TargetMode="External"/><Relationship Id="rId3" Type="http://schemas.openxmlformats.org/officeDocument/2006/relationships/hyperlink" Target="https://www.youtube.com/watch?v=NGf0voTMlcs" TargetMode="External"/><Relationship Id="rId7" Type="http://schemas.openxmlformats.org/officeDocument/2006/relationships/hyperlink" Target="https://hackernoon.com/an-introduction-to-ridge-lasso-and-elastic-net-regression-cca60b4b934f" TargetMode="External"/><Relationship Id="rId2" Type="http://schemas.openxmlformats.org/officeDocument/2006/relationships/hyperlink" Target="https://www.youtube.com/watch?v=Q81RR3yKn3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atacamp.com/community/tutorials/tutorial-ridge-lasso-elastic-net" TargetMode="External"/><Relationship Id="rId5" Type="http://schemas.openxmlformats.org/officeDocument/2006/relationships/hyperlink" Target="https://www.youtube.com/watch?v=ctmNq7FgbvI" TargetMode="External"/><Relationship Id="rId4" Type="http://schemas.openxmlformats.org/officeDocument/2006/relationships/hyperlink" Target="https://www.youtube.com/watch?v=1dKRdX9bfIo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regularization-in-machine-learning-76441ddcf99a" TargetMode="Externa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69DAB-811E-6B4F-BBB0-1D97206179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02228-5607-3646-AE8D-DC78FEC754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286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F1244-0ED5-F443-8B9E-B0BBE1203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select the best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1CC4C03-E27F-0841-AE98-79CCC135C8D8}"/>
                  </a:ext>
                </a:extLst>
              </p:cNvPr>
              <p:cNvSpPr/>
              <p:nvPr/>
            </p:nvSpPr>
            <p:spPr>
              <a:xfrm>
                <a:off x="2001520" y="2115820"/>
                <a:ext cx="8006080" cy="22159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dirty="0"/>
                  <a:t>The general procedure is to evaluate multiple lambda values and select the model with the smallest information criteria (e.g. AIC or BIC) or using cross-validation and select the best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US" sz="2000" dirty="0"/>
                  <a:t>) that contains the minimum SSR (sum of squared residual)</a:t>
                </a:r>
              </a:p>
              <a:p>
                <a:endParaRPr lang="en-US" sz="2000" dirty="0"/>
              </a:p>
              <a:p>
                <a:r>
                  <a:rPr lang="en-US" sz="2000" dirty="0"/>
                  <a:t>Remember that </a:t>
                </a:r>
                <a:r>
                  <a:rPr lang="en-US" dirty="0"/>
                  <a:t>in any of the regularization methods they assume the predictors are standardized and the response is centered.</a:t>
                </a:r>
                <a:endParaRPr lang="en-US" sz="2000" dirty="0"/>
              </a:p>
            </p:txBody>
          </p:sp>
        </mc:Choice>
        <mc:Fallback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A1CC4C03-E27F-0841-AE98-79CCC135C8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1520" y="2115820"/>
                <a:ext cx="8006080" cy="2215991"/>
              </a:xfrm>
              <a:prstGeom prst="rect">
                <a:avLst/>
              </a:prstGeom>
              <a:blipFill>
                <a:blip r:embed="rId2"/>
                <a:stretch>
                  <a:fillRect l="-792" t="-1143" r="-317" b="-3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1498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F1244-0ED5-F443-8B9E-B0BBE1203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 will see an example of regularization in 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0A7499-0214-9545-8095-A0142C89FC82}"/>
              </a:ext>
            </a:extLst>
          </p:cNvPr>
          <p:cNvSpPr txBox="1"/>
          <p:nvPr/>
        </p:nvSpPr>
        <p:spPr>
          <a:xfrm>
            <a:off x="690880" y="2152650"/>
            <a:ext cx="927606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These are some resources with good explanations about regularization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https://www.youtube.com/watch?v=Q81RR3yKn30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https://www.youtube.com/watch?v=NGf0voTMlcs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https://www.youtube.com/watch?v=1dKRdX9bfIo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https://www.youtube.com/watch?v=ctmNq7FgbvI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6"/>
              </a:rPr>
              <a:t>https://www.datacamp.com/community/tutorials/tutorial-ridge-lasso-elastic-net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7"/>
              </a:rPr>
              <a:t>https://hackernoon.com/an-introduction-to-ridge-lasso-and-elastic-net-regression-cca60b4b934f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8"/>
              </a:rPr>
              <a:t>https://web.stanford.edu/~hastie/TALKS/enet_talk.pdf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626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27996-5816-294D-9C15-2C62D4AF0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46363-5284-4142-954A-876918998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goal: Avoid overfitting</a:t>
            </a:r>
          </a:p>
          <a:p>
            <a:pPr lvl="1"/>
            <a:r>
              <a:rPr lang="en-US" dirty="0"/>
              <a:t>Problems with overfitting?</a:t>
            </a:r>
          </a:p>
          <a:p>
            <a:pPr lvl="2"/>
            <a:r>
              <a:rPr lang="en-US" dirty="0"/>
              <a:t>Low Accuracy model</a:t>
            </a:r>
          </a:p>
          <a:p>
            <a:pPr lvl="2"/>
            <a:r>
              <a:rPr lang="en-US" dirty="0"/>
              <a:t>Not good at predicting</a:t>
            </a:r>
          </a:p>
          <a:p>
            <a:pPr lvl="2"/>
            <a:r>
              <a:rPr lang="en-US" dirty="0"/>
              <a:t>It likely give a </a:t>
            </a:r>
            <a:r>
              <a:rPr lang="en-US" dirty="0" err="1"/>
              <a:t>misleding</a:t>
            </a:r>
            <a:r>
              <a:rPr lang="en-US" dirty="0"/>
              <a:t> representation</a:t>
            </a:r>
          </a:p>
          <a:p>
            <a:pPr marL="914400" lvl="2" indent="0">
              <a:buNone/>
            </a:pPr>
            <a:r>
              <a:rPr lang="en-US" dirty="0"/>
              <a:t>of the data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/>
              <a:t>One method is Cross-validation</a:t>
            </a:r>
          </a:p>
          <a:p>
            <a:pPr lvl="1"/>
            <a:r>
              <a:rPr lang="en-US" dirty="0"/>
              <a:t>This helps to balance bias vs variance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1AA4FD-92B3-7447-BDA7-D1D7D6F83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4799" y="1308620"/>
            <a:ext cx="5055365" cy="386282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2985385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27996-5816-294D-9C15-2C62D4AF0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779"/>
            <a:ext cx="10515600" cy="1325563"/>
          </a:xfrm>
        </p:spPr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46363-5284-4142-954A-876918998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4265"/>
            <a:ext cx="10515600" cy="4351338"/>
          </a:xfrm>
        </p:spPr>
        <p:txBody>
          <a:bodyPr/>
          <a:lstStyle/>
          <a:p>
            <a:r>
              <a:rPr lang="en-US" dirty="0"/>
              <a:t>Shrinks coefficients toward zero – </a:t>
            </a:r>
          </a:p>
          <a:p>
            <a:pPr lvl="1"/>
            <a:r>
              <a:rPr lang="en-US" dirty="0"/>
              <a:t>It attempts to reduce the model to one that maximizes the likelihood of the model.</a:t>
            </a:r>
          </a:p>
          <a:p>
            <a:pPr lvl="1"/>
            <a:r>
              <a:rPr lang="en-US" dirty="0"/>
              <a:t>It tends to decrease the variance even at the expense of increase the bias (the model fits a little less than without regularization)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B96203-07F3-E145-BBB4-7330415C8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40" y="3087130"/>
            <a:ext cx="4297680" cy="36319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19437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27996-5816-294D-9C15-2C62D4AF0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46363-5284-4142-954A-876918998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practice we attempt to minimize the error that comes from the noise in the data.</a:t>
            </a:r>
          </a:p>
          <a:p>
            <a:r>
              <a:rPr lang="en-US" dirty="0"/>
              <a:t>In linear regression remember we are using</a:t>
            </a:r>
          </a:p>
          <a:p>
            <a:pPr marL="0" indent="0">
              <a:buNone/>
            </a:pPr>
            <a:r>
              <a:rPr lang="en-US" dirty="0"/>
              <a:t>	RSS (Residual sum of squares)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DAD4EC-01D4-4145-A79E-AB0403DEE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8671" y="3267416"/>
            <a:ext cx="3937000" cy="2730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676710-E00D-FE41-9249-B0C8A91F7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606" y="3750923"/>
            <a:ext cx="4649110" cy="96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27996-5816-294D-9C15-2C62D4AF0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646363-5284-4142-954A-876918998A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However in many cases this RSS can be an overfit to the data particularly with small sample sizes (and large number of parameters) that won’t allow for good accuracy values.</a:t>
                </a:r>
              </a:p>
              <a:p>
                <a:r>
                  <a:rPr lang="en-US" dirty="0"/>
                  <a:t>Regularization (combined with cross-validation) adds a penalty value that attempts to reduce the variance even at the expense of a large bias.</a:t>
                </a:r>
              </a:p>
              <a:p>
                <a:pPr lvl="1"/>
                <a:r>
                  <a:rPr lang="en-US" dirty="0"/>
                  <a:t>This penalty value has two elements a fine tuning parameter lambda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US" dirty="0"/>
                  <a:t>), and a square of the slope for each parameter (in ridge regression).</a:t>
                </a:r>
              </a:p>
              <a:p>
                <a:r>
                  <a:rPr lang="en-US" dirty="0"/>
                  <a:t>This penalty value will tend to shrink parameters toward zero to reduce variance in the model.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3646363-5284-4142-954A-876918998A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12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5682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27996-5816-294D-9C15-2C62D4AF0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Ridge Regression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6C4135-0E74-B04E-BCC0-549B9D0016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0200" y="1690688"/>
            <a:ext cx="5583552" cy="93059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96B90F1-F9E8-CC43-B59C-27CF04AA2F00}"/>
                  </a:ext>
                </a:extLst>
              </p:cNvPr>
              <p:cNvSpPr txBox="1"/>
              <p:nvPr/>
            </p:nvSpPr>
            <p:spPr>
              <a:xfrm>
                <a:off x="1937682" y="3025142"/>
                <a:ext cx="8316636" cy="23083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Notice that we evaluate (shrink) every coefficient except the intercept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dirty="0"/>
                  <a:t>0)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When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US" dirty="0"/>
                  <a:t>) = 0 then the penalty has no effect and the estimates are the ones used to </a:t>
                </a:r>
              </a:p>
              <a:p>
                <a:r>
                  <a:rPr lang="en-US" dirty="0"/>
                  <a:t>	minimize the regression in the first place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As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US" dirty="0"/>
                  <a:t>) </a:t>
                </a:r>
                <a:r>
                  <a:rPr lang="en-US" dirty="0">
                    <a:sym typeface="Wingdings" pitchFamily="2" charset="2"/>
                  </a:rPr>
                  <a:t> 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) then the penalty growths and the coefficients will approach zero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Normally we use cross-</a:t>
                </a:r>
                <a:r>
                  <a:rPr lang="en-US" dirty="0" err="1"/>
                  <a:t>valiation</a:t>
                </a:r>
                <a:r>
                  <a:rPr lang="en-US" dirty="0"/>
                  <a:t> to select the appropriate value of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US" dirty="0"/>
                  <a:t>),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This procedure is also known as L2 Regularization.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96B90F1-F9E8-CC43-B59C-27CF04AA2F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682" y="3025142"/>
                <a:ext cx="8316636" cy="2308324"/>
              </a:xfrm>
              <a:prstGeom prst="rect">
                <a:avLst/>
              </a:prstGeom>
              <a:blipFill>
                <a:blip r:embed="rId3"/>
                <a:stretch>
                  <a:fillRect l="-458" t="-546" b="-32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81354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27996-5816-294D-9C15-2C62D4AF0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Lasso Regression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96B90F1-F9E8-CC43-B59C-27CF04AA2F00}"/>
                  </a:ext>
                </a:extLst>
              </p:cNvPr>
              <p:cNvSpPr txBox="1"/>
              <p:nvPr/>
            </p:nvSpPr>
            <p:spPr>
              <a:xfrm>
                <a:off x="1937682" y="3025142"/>
                <a:ext cx="8917634" cy="28623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Notice that we evaluate (shrink) every coefficient except the intercept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dirty="0"/>
                  <a:t>0)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When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US" dirty="0"/>
                  <a:t>) = 0 then the penalty has no effect and the estimates are the ones used to </a:t>
                </a:r>
              </a:p>
              <a:p>
                <a:r>
                  <a:rPr lang="en-US" dirty="0"/>
                  <a:t>	minimize the regression in the first place</a:t>
                </a:r>
              </a:p>
              <a:p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As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US" dirty="0"/>
                  <a:t>) </a:t>
                </a:r>
                <a:r>
                  <a:rPr lang="en-US" dirty="0">
                    <a:sym typeface="Wingdings" pitchFamily="2" charset="2"/>
                  </a:rPr>
                  <a:t> 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) then the penalty growths and some or MANY coefficients will be exactly zero</a:t>
                </a:r>
              </a:p>
              <a:p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Normally we use cross-</a:t>
                </a:r>
                <a:r>
                  <a:rPr lang="en-US" dirty="0" err="1"/>
                  <a:t>valiation</a:t>
                </a:r>
                <a:r>
                  <a:rPr lang="en-US" dirty="0"/>
                  <a:t> to select the appropriate value of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</m:oMath>
                </a14:m>
                <a:r>
                  <a:rPr lang="en-US" dirty="0"/>
                  <a:t>),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This procedure is also known as L1 Regularization.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96B90F1-F9E8-CC43-B59C-27CF04AA2F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682" y="3025142"/>
                <a:ext cx="8917634" cy="2862322"/>
              </a:xfrm>
              <a:prstGeom prst="rect">
                <a:avLst/>
              </a:prstGeom>
              <a:blipFill>
                <a:blip r:embed="rId2"/>
                <a:stretch>
                  <a:fillRect l="-427" t="-441" b="-1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C5E8ED85-1483-DB4F-9624-F70FB873D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050" y="1690688"/>
            <a:ext cx="6157410" cy="99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139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F1244-0ED5-F443-8B9E-B0BBE1203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Lasso Vs Ridge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220F23-A25A-6D46-B0C9-87DDDF4A3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0" y="2021840"/>
            <a:ext cx="5600700" cy="2857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1CC4C03-E27F-0841-AE98-79CCC135C8D8}"/>
              </a:ext>
            </a:extLst>
          </p:cNvPr>
          <p:cNvSpPr/>
          <p:nvPr/>
        </p:nvSpPr>
        <p:spPr>
          <a:xfrm>
            <a:off x="558800" y="4879340"/>
            <a:ext cx="80060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/>
              <a:t>The above image shows the constraint functions(green areas), for lasso(left) and ridge regression(right), along with contours for RSS(red ellipse). </a:t>
            </a:r>
            <a:r>
              <a:rPr lang="en-US" sz="1400" b="0" i="0" dirty="0">
                <a:effectLst/>
                <a:latin typeface="medium-content-sans-serif-font"/>
              </a:rPr>
              <a:t>Credit : An Introduction to Statistical Learning by Gareth James, Daniela Witten, Trevor Hastie, Robert </a:t>
            </a:r>
            <a:r>
              <a:rPr lang="en-US" sz="1400" b="0" i="0" dirty="0" err="1">
                <a:effectLst/>
                <a:latin typeface="medium-content-sans-serif-font"/>
              </a:rPr>
              <a:t>Tibshirani</a:t>
            </a:r>
            <a:r>
              <a:rPr lang="en-US" sz="1400" b="0" i="0" dirty="0">
                <a:effectLst/>
                <a:latin typeface="medium-content-sans-serif-font"/>
              </a:rPr>
              <a:t> (</a:t>
            </a:r>
            <a:r>
              <a:rPr lang="en-US" sz="1400" dirty="0">
                <a:hlinkClick r:id="rId3"/>
              </a:rPr>
              <a:t>https://towardsdatascience.com/regularization-in-machine-learning-76441ddcf99a</a:t>
            </a:r>
            <a:r>
              <a:rPr lang="en-US" sz="1400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73BA06-8AFA-F742-B90E-9A64055242D8}"/>
              </a:ext>
            </a:extLst>
          </p:cNvPr>
          <p:cNvSpPr txBox="1"/>
          <p:nvPr/>
        </p:nvSpPr>
        <p:spPr>
          <a:xfrm>
            <a:off x="7884160" y="2367280"/>
            <a:ext cx="42001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Lasso is easier to interpret as some of the</a:t>
            </a:r>
          </a:p>
          <a:p>
            <a:r>
              <a:rPr lang="en-US" dirty="0"/>
              <a:t>Coefficients (the ones that have less </a:t>
            </a:r>
          </a:p>
          <a:p>
            <a:r>
              <a:rPr lang="en-US" dirty="0"/>
              <a:t>Importance) will be zero. In contrast,</a:t>
            </a:r>
          </a:p>
          <a:p>
            <a:r>
              <a:rPr lang="en-US" dirty="0"/>
              <a:t>in ridge regression no coefficient will reach</a:t>
            </a:r>
          </a:p>
          <a:p>
            <a:r>
              <a:rPr lang="en-US" dirty="0"/>
              <a:t>zero but some will approach zero.</a:t>
            </a:r>
          </a:p>
        </p:txBody>
      </p:sp>
    </p:spTree>
    <p:extLst>
      <p:ext uri="{BB962C8B-B14F-4D97-AF65-F5344CB8AC3E}">
        <p14:creationId xmlns:p14="http://schemas.microsoft.com/office/powerpoint/2010/main" val="1189468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F1244-0ED5-F443-8B9E-B0BBE1203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other ways to regularize a model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CC4C03-E27F-0841-AE98-79CCC135C8D8}"/>
              </a:ext>
            </a:extLst>
          </p:cNvPr>
          <p:cNvSpPr/>
          <p:nvPr/>
        </p:nvSpPr>
        <p:spPr>
          <a:xfrm>
            <a:off x="558800" y="4879340"/>
            <a:ext cx="80060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The elastic net combines an L1 </a:t>
            </a:r>
            <a:r>
              <a:rPr lang="en-US" sz="1600" dirty="0" err="1"/>
              <a:t>regulatization</a:t>
            </a:r>
            <a:r>
              <a:rPr lang="en-US" sz="1600" dirty="0"/>
              <a:t> that allows coefficients to be zero, and a </a:t>
            </a:r>
            <a:r>
              <a:rPr lang="en-US" sz="1600" dirty="0" err="1"/>
              <a:t>cuadratic</a:t>
            </a:r>
            <a:r>
              <a:rPr lang="en-US" sz="1600" dirty="0"/>
              <a:t> element that allows as many variables as necessary to be shrunk.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73BA06-8AFA-F742-B90E-9A64055242D8}"/>
              </a:ext>
            </a:extLst>
          </p:cNvPr>
          <p:cNvSpPr txBox="1"/>
          <p:nvPr/>
        </p:nvSpPr>
        <p:spPr>
          <a:xfrm>
            <a:off x="7396547" y="2443560"/>
            <a:ext cx="1495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Elastic Net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B7FE06-619B-C14C-8846-416339343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960" y="1580256"/>
            <a:ext cx="3373120" cy="29358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CAA395-3622-B84C-A8CB-AD6BCCD58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665" y="3099832"/>
            <a:ext cx="5966135" cy="99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019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721</Words>
  <Application>Microsoft Macintosh PowerPoint</Application>
  <PresentationFormat>Widescreen</PresentationFormat>
  <Paragraphs>74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medium-content-sans-serif-font</vt:lpstr>
      <vt:lpstr>Wingdings</vt:lpstr>
      <vt:lpstr>Office Theme</vt:lpstr>
      <vt:lpstr>Regularization</vt:lpstr>
      <vt:lpstr>Regularization</vt:lpstr>
      <vt:lpstr>Regularization</vt:lpstr>
      <vt:lpstr>Regularization</vt:lpstr>
      <vt:lpstr>Regularization</vt:lpstr>
      <vt:lpstr>Ridge Regression</vt:lpstr>
      <vt:lpstr>Lasso Regression</vt:lpstr>
      <vt:lpstr>Lasso Vs Ridge regression</vt:lpstr>
      <vt:lpstr>There are other ways to regularize a model</vt:lpstr>
      <vt:lpstr>How to select the best model</vt:lpstr>
      <vt:lpstr>Next we will see an example of regularization in R.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Regularization</dc:title>
  <dc:creator>Javier Hernandez</dc:creator>
  <cp:lastModifiedBy>Javier Hernandez</cp:lastModifiedBy>
  <cp:revision>15</cp:revision>
  <dcterms:created xsi:type="dcterms:W3CDTF">2020-03-30T02:27:17Z</dcterms:created>
  <dcterms:modified xsi:type="dcterms:W3CDTF">2020-03-30T06:32:40Z</dcterms:modified>
</cp:coreProperties>
</file>

<file path=docProps/thumbnail.jpeg>
</file>